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0"/>
  </p:notesMasterIdLst>
  <p:sldIdLst>
    <p:sldId id="256" r:id="rId2"/>
    <p:sldId id="318" r:id="rId3"/>
    <p:sldId id="276" r:id="rId4"/>
    <p:sldId id="301" r:id="rId5"/>
    <p:sldId id="302" r:id="rId6"/>
    <p:sldId id="321" r:id="rId7"/>
    <p:sldId id="303" r:id="rId8"/>
    <p:sldId id="320" r:id="rId9"/>
    <p:sldId id="304" r:id="rId10"/>
    <p:sldId id="327" r:id="rId11"/>
    <p:sldId id="313" r:id="rId12"/>
    <p:sldId id="260" r:id="rId13"/>
    <p:sldId id="261" r:id="rId14"/>
    <p:sldId id="311" r:id="rId15"/>
    <p:sldId id="312" r:id="rId16"/>
    <p:sldId id="314" r:id="rId17"/>
    <p:sldId id="315" r:id="rId18"/>
    <p:sldId id="263" r:id="rId19"/>
    <p:sldId id="306" r:id="rId20"/>
    <p:sldId id="265" r:id="rId21"/>
    <p:sldId id="307" r:id="rId22"/>
    <p:sldId id="316" r:id="rId23"/>
    <p:sldId id="268" r:id="rId24"/>
    <p:sldId id="269" r:id="rId25"/>
    <p:sldId id="322" r:id="rId26"/>
    <p:sldId id="308" r:id="rId27"/>
    <p:sldId id="309" r:id="rId28"/>
    <p:sldId id="310" r:id="rId29"/>
    <p:sldId id="323" r:id="rId30"/>
    <p:sldId id="324" r:id="rId31"/>
    <p:sldId id="341" r:id="rId32"/>
    <p:sldId id="340" r:id="rId33"/>
    <p:sldId id="342" r:id="rId34"/>
    <p:sldId id="273" r:id="rId35"/>
    <p:sldId id="279" r:id="rId36"/>
    <p:sldId id="281" r:id="rId37"/>
    <p:sldId id="329" r:id="rId38"/>
    <p:sldId id="330" r:id="rId39"/>
    <p:sldId id="343" r:id="rId40"/>
    <p:sldId id="331" r:id="rId41"/>
    <p:sldId id="344" r:id="rId42"/>
    <p:sldId id="333" r:id="rId43"/>
    <p:sldId id="334" r:id="rId44"/>
    <p:sldId id="335" r:id="rId45"/>
    <p:sldId id="332" r:id="rId46"/>
    <p:sldId id="346" r:id="rId47"/>
    <p:sldId id="283" r:id="rId48"/>
    <p:sldId id="282" r:id="rId49"/>
    <p:sldId id="328" r:id="rId50"/>
    <p:sldId id="336" r:id="rId51"/>
    <p:sldId id="337" r:id="rId52"/>
    <p:sldId id="338" r:id="rId53"/>
    <p:sldId id="339" r:id="rId54"/>
    <p:sldId id="326" r:id="rId55"/>
    <p:sldId id="299" r:id="rId56"/>
    <p:sldId id="345" r:id="rId57"/>
    <p:sldId id="305" r:id="rId58"/>
    <p:sldId id="300" r:id="rId59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Franklin Gothic Book" panose="020B0503020102020204" pitchFamily="34" charset="0"/>
      <p:regular r:id="rId70"/>
      <p:italic r:id="rId71"/>
    </p:embeddedFont>
    <p:embeddedFont>
      <p:font typeface="Karla" pitchFamily="2" charset="77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  <p:embeddedFont>
      <p:font typeface="Raleway" pitchFamily="2" charset="77"/>
      <p:regular r:id="rId80"/>
      <p:bold r:id="rId81"/>
      <p:italic r:id="rId82"/>
      <p:boldItalic r:id="rId83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3"/>
    <p:restoredTop sz="90088"/>
  </p:normalViewPr>
  <p:slideViewPr>
    <p:cSldViewPr snapToGrid="0">
      <p:cViewPr varScale="1">
        <p:scale>
          <a:sx n="174" d="100"/>
          <a:sy n="174" d="100"/>
        </p:scale>
        <p:origin x="176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87" Type="http://schemas.openxmlformats.org/officeDocument/2006/relationships/tableStyles" Target="tableStyles.xml"/><Relationship Id="rId61" Type="http://schemas.openxmlformats.org/officeDocument/2006/relationships/font" Target="fonts/font1.fntdata"/><Relationship Id="rId8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Draw on the blackboard all the components of a neuron and the 3 components of a model and ask students which part is relevant</a:t>
            </a:r>
          </a:p>
        </p:txBody>
      </p:sp>
    </p:spTree>
    <p:extLst>
      <p:ext uri="{BB962C8B-B14F-4D97-AF65-F5344CB8AC3E}">
        <p14:creationId xmlns:p14="http://schemas.microsoft.com/office/powerpoint/2010/main" val="258491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1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20.08.22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10" Type="http://schemas.openxmlformats.org/officeDocument/2006/relationships/image" Target="../media/image48.emf"/><Relationship Id="rId4" Type="http://schemas.openxmlformats.org/officeDocument/2006/relationships/image" Target="../media/image40.emf"/><Relationship Id="rId9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195575-F286-1C51-8716-9A60A96A8FE8}"/>
              </a:ext>
            </a:extLst>
          </p:cNvPr>
          <p:cNvSpPr/>
          <p:nvPr/>
        </p:nvSpPr>
        <p:spPr>
          <a:xfrm>
            <a:off x="2813992" y="2571750"/>
            <a:ext cx="271371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841E0-F21B-8E32-BD86-077216817B1D}"/>
              </a:ext>
            </a:extLst>
          </p:cNvPr>
          <p:cNvSpPr/>
          <p:nvPr/>
        </p:nvSpPr>
        <p:spPr>
          <a:xfrm>
            <a:off x="3450139" y="2571750"/>
            <a:ext cx="313649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8C99-88DA-8658-50E6-F63776D0236B}"/>
              </a:ext>
            </a:extLst>
          </p:cNvPr>
          <p:cNvSpPr/>
          <p:nvPr/>
        </p:nvSpPr>
        <p:spPr>
          <a:xfrm>
            <a:off x="4475125" y="2571749"/>
            <a:ext cx="403641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27C35-EDFF-FF54-F505-4E83C9E60845}"/>
              </a:ext>
            </a:extLst>
          </p:cNvPr>
          <p:cNvSpPr txBox="1"/>
          <p:nvPr/>
        </p:nvSpPr>
        <p:spPr>
          <a:xfrm>
            <a:off x="594907" y="2202417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CE6606-F519-6BD7-A17B-4F7215B8B957}"/>
              </a:ext>
            </a:extLst>
          </p:cNvPr>
          <p:cNvCxnSpPr>
            <a:stCxn id="6" idx="3"/>
          </p:cNvCxnSpPr>
          <p:nvPr/>
        </p:nvCxnSpPr>
        <p:spPr>
          <a:xfrm>
            <a:off x="1608967" y="2387083"/>
            <a:ext cx="115175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6BC6A-90EB-E13C-D033-8DFA2C10BF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185841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BBC83-D207-CB9F-AC2A-446171BC5F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286615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0A4FE-C75D-8BFA-01F9-3DF3D4D87FB8}"/>
              </a:ext>
            </a:extLst>
          </p:cNvPr>
          <p:cNvSpPr/>
          <p:nvPr/>
        </p:nvSpPr>
        <p:spPr>
          <a:xfrm>
            <a:off x="5287365" y="2524554"/>
            <a:ext cx="290710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66023-06D9-6414-7231-78D63F706B41}"/>
              </a:ext>
            </a:extLst>
          </p:cNvPr>
          <p:cNvSpPr txBox="1"/>
          <p:nvPr/>
        </p:nvSpPr>
        <p:spPr>
          <a:xfrm>
            <a:off x="6276416" y="2658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B6FBD-982F-17B6-3A69-00A44ADBFC58}"/>
              </a:ext>
            </a:extLst>
          </p:cNvPr>
          <p:cNvCxnSpPr/>
          <p:nvPr/>
        </p:nvCxnSpPr>
        <p:spPr>
          <a:xfrm flipH="1" flipV="1">
            <a:off x="5578075" y="2707619"/>
            <a:ext cx="698341" cy="13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059C9-CEF5-8AA2-1859-3475122BF192}"/>
              </a:ext>
            </a:extLst>
          </p:cNvPr>
          <p:cNvSpPr/>
          <p:nvPr/>
        </p:nvSpPr>
        <p:spPr>
          <a:xfrm>
            <a:off x="3492417" y="3354416"/>
            <a:ext cx="271371" cy="33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915F8-D665-2DA5-85A5-93A9FF758C55}"/>
              </a:ext>
            </a:extLst>
          </p:cNvPr>
          <p:cNvSpPr txBox="1"/>
          <p:nvPr/>
        </p:nvSpPr>
        <p:spPr>
          <a:xfrm>
            <a:off x="2438082" y="403566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2A817-3953-5937-1053-ED95FD94E7FF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3505041" y="3692996"/>
            <a:ext cx="123062" cy="34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15" grpId="0" animBg="1"/>
      <p:bldP spid="15" grpId="1" animBg="1"/>
      <p:bldP spid="16" grpId="0"/>
      <p:bldP spid="16" grpId="1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F1EC-03FC-AA73-51B6-BD7958E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FF9C-B85A-3144-9848-65BC9D9A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Idea of NN</a:t>
            </a:r>
          </a:p>
          <a:p>
            <a:r>
              <a:rPr lang="en-CH"/>
              <a:t>Advantages and disadvantages (black-box, explainability is difficult, etc.) of NN</a:t>
            </a:r>
          </a:p>
          <a:p>
            <a:r>
              <a:rPr lang="en-CH"/>
              <a:t>Comparison biological neuron and artificial neuron</a:t>
            </a:r>
          </a:p>
          <a:p>
            <a:r>
              <a:rPr lang="en-CH"/>
              <a:t>Composition of multiple simple units</a:t>
            </a:r>
          </a:p>
        </p:txBody>
      </p:sp>
    </p:spTree>
    <p:extLst>
      <p:ext uri="{BB962C8B-B14F-4D97-AF65-F5344CB8AC3E}">
        <p14:creationId xmlns:p14="http://schemas.microsoft.com/office/powerpoint/2010/main" val="55995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components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Quiz: 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670"/>
            <a:ext cx="7886700" cy="3391986"/>
          </a:xfrm>
        </p:spPr>
        <p:txBody>
          <a:bodyPr>
            <a:normAutofit/>
          </a:bodyPr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 sz="2800">
                <a:solidFill>
                  <a:srgbClr val="FF0000"/>
                </a:solidFill>
              </a:rPr>
              <a:t>Question to you: which component of a neuron is responsible for the type of problem we want to solve?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 (binary classification)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48AFC-761E-5CCC-72B2-701819C487D9}"/>
              </a:ext>
            </a:extLst>
          </p:cNvPr>
          <p:cNvSpPr/>
          <p:nvPr/>
        </p:nvSpPr>
        <p:spPr>
          <a:xfrm>
            <a:off x="1828800" y="972922"/>
            <a:ext cx="724205" cy="2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0AA10-5CAD-4548-64AF-C89B9729C756}"/>
              </a:ext>
            </a:extLst>
          </p:cNvPr>
          <p:cNvSpPr txBox="1"/>
          <p:nvPr/>
        </p:nvSpPr>
        <p:spPr>
          <a:xfrm>
            <a:off x="5618073" y="781395"/>
            <a:ext cx="23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(no intra-layer connection)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A130A-68D2-70AA-2FF6-9DC58A0BA11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3005" y="1052420"/>
            <a:ext cx="3065068" cy="521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F3308-DF59-99DD-F161-513E3F3F1105}"/>
              </a:ext>
            </a:extLst>
          </p:cNvPr>
          <p:cNvSpPr txBox="1"/>
          <p:nvPr/>
        </p:nvSpPr>
        <p:spPr>
          <a:xfrm>
            <a:off x="5618073" y="1739319"/>
            <a:ext cx="235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Quiz: Do you think there is any rule or best practice in deciding how many neurons/layers you should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should we interpret those numbers?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2325-4A8E-C1A9-FDE1-E5AF98D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111747"/>
            <a:ext cx="7886700" cy="661338"/>
          </a:xfrm>
        </p:spPr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1617-CBD1-8745-4FF0-36CFD259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3728258"/>
          </a:xfrm>
        </p:spPr>
        <p:txBody>
          <a:bodyPr>
            <a:normAutofit/>
          </a:bodyPr>
          <a:lstStyle/>
          <a:p>
            <a:r>
              <a:rPr lang="en-CH"/>
              <a:t>The student can explain what is a neural network</a:t>
            </a:r>
          </a:p>
          <a:p>
            <a:r>
              <a:rPr lang="en-CH"/>
              <a:t>The student understand what it means to “learn” for a neural network</a:t>
            </a:r>
          </a:p>
          <a:p>
            <a:r>
              <a:rPr lang="en-CH"/>
              <a:t>The student can list the three most important components of a neural network</a:t>
            </a:r>
          </a:p>
          <a:p>
            <a:r>
              <a:rPr lang="en-CH"/>
              <a:t>The student understand </a:t>
            </a:r>
            <a:r>
              <a:rPr lang="en-GB"/>
              <a:t>th</a:t>
            </a:r>
            <a:r>
              <a:rPr lang="en-CH"/>
              <a:t>e main components of a neuron</a:t>
            </a:r>
          </a:p>
          <a:p>
            <a:r>
              <a:rPr lang="en-CH"/>
              <a:t>The student understand how to frame a classification problem with neural networks</a:t>
            </a:r>
          </a:p>
          <a:p>
            <a:r>
              <a:rPr lang="en-CH"/>
              <a:t>The student understand how gradient descent work in 1-dimension and what challenges exist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8425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4B13F2-0CF2-F9B4-37F2-AFEB81D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32" y="2180202"/>
            <a:ext cx="424248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7DB09-4BDB-1662-1C27-FE5C77BD8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87" y="2734572"/>
            <a:ext cx="446577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1AA6-8F19-F8AF-73F2-70F7D410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2" y="3288942"/>
            <a:ext cx="446577" cy="34609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5D5059-0E43-4159-2E2B-655A01186F5B}"/>
              </a:ext>
            </a:extLst>
          </p:cNvPr>
          <p:cNvSpPr/>
          <p:nvPr/>
        </p:nvSpPr>
        <p:spPr>
          <a:xfrm>
            <a:off x="5239575" y="2275789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498A9-8D6B-FD4A-2EC2-91923DD166A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684320" y="2373389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E713D-8223-C899-702F-5EAC1C73ED6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94470" y="2902038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79FEB-86AF-DA0F-1A07-7BEB7652B2E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704619" y="2902038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AE1723-A24F-3058-16D5-C7004A8CA21B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637679" y="2347669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F08166-87DA-5B71-6459-866D140FEAA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637679" y="2902038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E3ADC-F598-D0B5-FD86-38A60878DE75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6637679" y="2902038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4ACC0CF-2BDB-3028-5D3F-294645BD6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704" y="4177521"/>
            <a:ext cx="3129949" cy="382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BEA7B-38B0-67AE-E66A-501A7E07B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80" y="4203353"/>
            <a:ext cx="3452520" cy="3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9D5D4B-ECE3-8B7E-7C52-DDC20DA3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4E174B-FE32-08EC-EB08-30E747FE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4363E-A3E7-A0C5-4E0D-F5E2B807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330C-0D3E-3440-5C1B-9016E842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31E0BF-66DF-8A33-286A-136A0EB4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ADCFE-A4A9-398A-4B35-C386B4EC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D8AE3-E0EE-1E5E-B25D-5F3DF72221B3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A67FAD-6841-F35D-AD70-D1681A405CEC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5694F-DF77-81C5-5344-7C3846FEBFC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BBCB5-EA90-6665-BF56-CE1B87F1E0CD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2FEEE-A6D3-493A-A5DC-4DF8E4A3694A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BC902D-96F4-EF8F-D7A4-8BFCD81C39D5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2F77E-A76A-FF3B-690C-6D21B1D05F1F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6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.08%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.5⋅</m:t>
                      </m:r>
                      <m:sSup>
                        <m:s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9.91%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92" y="2020346"/>
            <a:ext cx="5231749" cy="238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345230" y="3126856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6040281" y="2864357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4718305" y="117782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slow (slope is near zero)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783862" y="2295751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65729" y="1547159"/>
            <a:ext cx="1999208" cy="155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6215846" y="2743199"/>
            <a:ext cx="1539481" cy="20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/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6CFAC-D3B2-C6C7-9B76-7E14511FB2A2}"/>
              </a:ext>
            </a:extLst>
          </p:cNvPr>
          <p:cNvCxnSpPr>
            <a:cxnSpLocks/>
          </p:cNvCxnSpPr>
          <p:nvPr/>
        </p:nvCxnSpPr>
        <p:spPr>
          <a:xfrm flipH="1">
            <a:off x="5854076" y="1743863"/>
            <a:ext cx="528019" cy="266507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FAA85D-20D1-3B28-5CC1-E7DCAF110C38}"/>
              </a:ext>
            </a:extLst>
          </p:cNvPr>
          <p:cNvCxnSpPr>
            <a:cxnSpLocks/>
          </p:cNvCxnSpPr>
          <p:nvPr/>
        </p:nvCxnSpPr>
        <p:spPr>
          <a:xfrm flipH="1" flipV="1">
            <a:off x="3731440" y="3196927"/>
            <a:ext cx="1227580" cy="354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6A82F-4B2A-AB13-660B-B5338D7EA37E}"/>
              </a:ext>
            </a:extLst>
          </p:cNvPr>
          <p:cNvSpPr/>
          <p:nvPr/>
        </p:nvSpPr>
        <p:spPr>
          <a:xfrm>
            <a:off x="4902403" y="4383784"/>
            <a:ext cx="868831" cy="6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FD25-DEA7-85E8-0E32-1A2C88B7303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5771234" y="4600360"/>
            <a:ext cx="1250689" cy="92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AEB065-F070-0EDE-B7E2-942848682575}"/>
              </a:ext>
            </a:extLst>
          </p:cNvPr>
          <p:cNvSpPr txBox="1"/>
          <p:nvPr/>
        </p:nvSpPr>
        <p:spPr>
          <a:xfrm>
            <a:off x="7021923" y="413869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2638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4D9-6289-B8FC-11A0-2B107101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How to check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6612-F297-9D9D-875A-CB5667E5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 most fundamental way of checking learning is to plot the loss function vs. the number of iterations. Always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61B2-5B12-31DB-096F-686778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9" y="2100264"/>
            <a:ext cx="3433216" cy="2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7650" y="953564"/>
            <a:ext cx="7688700" cy="393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Regularisation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– How to avoid overfitting and make the models generali</a:t>
            </a: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 better</a:t>
            </a:r>
            <a:endParaRPr lang="en" sz="2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8B72-9A4A-940B-4138-B94131BB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Additional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D76-DD1E-FDE3-0AD3-93318269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There are many architectures that are know to work best with different data types:</a:t>
            </a:r>
          </a:p>
          <a:p>
            <a:r>
              <a:rPr lang="en-CH"/>
              <a:t>Convolutional neural networks: for multi-dimensional data types (as images) </a:t>
            </a:r>
          </a:p>
          <a:p>
            <a:r>
              <a:rPr lang="en-CH"/>
              <a:t>Recurrent neural networks: time series, language, etc.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Many others have been developed to solve specific problem as: object localisation, segmentation (in MRI for example), etc.</a:t>
            </a:r>
          </a:p>
        </p:txBody>
      </p:sp>
    </p:spTree>
    <p:extLst>
      <p:ext uri="{BB962C8B-B14F-4D97-AF65-F5344CB8AC3E}">
        <p14:creationId xmlns:p14="http://schemas.microsoft.com/office/powerpoint/2010/main" val="330342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/>
                      <m:t>(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/>
                      <m:t>𝑖</m:t>
                    </m:r>
                    <m:r>
                      <a:rPr lang="en-US" i="1"/>
                      <m:t>=1,…</m:t>
                    </m:r>
                    <m:r>
                      <a:rPr lang="en-US" i="1"/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11859</TotalTime>
  <Words>2007</Words>
  <Application>Microsoft Macintosh PowerPoint</Application>
  <PresentationFormat>On-screen Show (16:9)</PresentationFormat>
  <Paragraphs>273</Paragraphs>
  <Slides>58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Lato</vt:lpstr>
      <vt:lpstr>Karla</vt:lpstr>
      <vt:lpstr>Arial Narrow</vt:lpstr>
      <vt:lpstr>Cambria Math</vt:lpstr>
      <vt:lpstr>Franklin Gothic Book</vt:lpstr>
      <vt:lpstr>Raleway</vt:lpstr>
      <vt:lpstr>Calibri</vt:lpstr>
      <vt:lpstr>Office Theme</vt:lpstr>
      <vt:lpstr>PowerPoint Presentation</vt:lpstr>
      <vt:lpstr>PowerPoint Presentation</vt:lpstr>
      <vt:lpstr>Learning goals</vt:lpstr>
      <vt:lpstr>An intuitive understanding of a neural network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components</vt:lpstr>
      <vt:lpstr>Quiz: 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Gradient Descent VI</vt:lpstr>
      <vt:lpstr>Gradient Descent VII</vt:lpstr>
      <vt:lpstr>Some remarks about gradient descent</vt:lpstr>
      <vt:lpstr>How to check learning</vt:lpstr>
      <vt:lpstr>First challenge: the right learning rate  https://www.benfrederickson.com/numerical-optimization/</vt:lpstr>
      <vt:lpstr>Gradient Descent in many dimensions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Additional difficulties</vt:lpstr>
      <vt:lpstr>Additional architectures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123</cp:revision>
  <dcterms:modified xsi:type="dcterms:W3CDTF">2022-08-23T16:55:11Z</dcterms:modified>
</cp:coreProperties>
</file>